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59" r:id="rId4"/>
    <p:sldId id="258" r:id="rId5"/>
    <p:sldId id="261" r:id="rId6"/>
    <p:sldId id="262" r:id="rId7"/>
    <p:sldId id="268" r:id="rId8"/>
    <p:sldId id="263" r:id="rId9"/>
    <p:sldId id="264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61"/>
    <p:restoredTop sz="94690"/>
  </p:normalViewPr>
  <p:slideViewPr>
    <p:cSldViewPr snapToGrid="0" snapToObjects="1">
      <p:cViewPr varScale="1">
        <p:scale>
          <a:sx n="118" d="100"/>
          <a:sy n="118" d="100"/>
        </p:scale>
        <p:origin x="2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6642058165548097"/>
          <c:y val="3.24074074074074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9034625552952956"/>
          <c:y val="0.13024427536011182"/>
          <c:w val="0.4562866859783421"/>
          <c:h val="0.6508789311190218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Percentage of time spent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8F2-4048-BEAC-9D4C8A27F3E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8F2-4048-BEAC-9D4C8A27F3E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8F2-4048-BEAC-9D4C8A27F3E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8F2-4048-BEAC-9D4C8A27F3E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F8F2-4048-BEAC-9D4C8A27F3E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F8F2-4048-BEAC-9D4C8A27F3E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Cleaning and organising the data</c:v>
                </c:pt>
                <c:pt idx="1">
                  <c:v>Collecting data</c:v>
                </c:pt>
                <c:pt idx="2">
                  <c:v>Modelling/Machine learning</c:v>
                </c:pt>
                <c:pt idx="3">
                  <c:v>Other</c:v>
                </c:pt>
                <c:pt idx="4">
                  <c:v>Refiningalogrthms</c:v>
                </c:pt>
                <c:pt idx="5">
                  <c:v>Building taining sets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60</c:v>
                </c:pt>
                <c:pt idx="1">
                  <c:v>19</c:v>
                </c:pt>
                <c:pt idx="2">
                  <c:v>9</c:v>
                </c:pt>
                <c:pt idx="3">
                  <c:v>5</c:v>
                </c:pt>
                <c:pt idx="4">
                  <c:v>4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8F2-4048-BEAC-9D4C8A27F3ED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1600282408582779E-2"/>
          <c:y val="1.4396795240772836E-2"/>
          <c:w val="0.31858302947030948"/>
          <c:h val="0.69600940507436571"/>
        </c:manualLayout>
      </c:layout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8/11/21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8/11/21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8/11/21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8/11/21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8/11/21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8/11/21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8/11/21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8/11/21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8/11/21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8/11/21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8/11/21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8/11/21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8/11/21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8/11/21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8/11/21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8/11/21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8/11/21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8/11/21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info@jats4r.or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1F86B-D23D-E34E-9E3B-C4CEF93133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6284705" cy="2677648"/>
          </a:xfrm>
        </p:spPr>
        <p:txBody>
          <a:bodyPr/>
          <a:lstStyle/>
          <a:p>
            <a:r>
              <a:rPr lang="en-US" dirty="0"/>
              <a:t>Applying the industry standard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72CF7E-C549-0041-AB03-3AED16C73E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Melissa Harrison</a:t>
            </a:r>
          </a:p>
          <a:p>
            <a:r>
              <a:rPr lang="en-US" dirty="0"/>
              <a:t>JATS4r Chair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3E7CCC-0CAE-0140-9438-36D000452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660" y="1926590"/>
            <a:ext cx="38735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4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5C237-CEA0-F446-9A55-4E0A73FDB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9972F-9135-F545-8FD8-B9E2F2165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Email: </a:t>
            </a:r>
            <a:r>
              <a:rPr lang="en-US" dirty="0">
                <a:hlinkClick r:id="rId2"/>
              </a:rPr>
              <a:t>info@jats4r.org</a:t>
            </a:r>
            <a:endParaRPr lang="en-US" dirty="0"/>
          </a:p>
          <a:p>
            <a:r>
              <a:rPr lang="en-US" dirty="0"/>
              <a:t>Website: https://jats4r.org/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3B38B01E-C98B-0047-B804-D855FE7D9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6382" y="5932170"/>
            <a:ext cx="1236223" cy="76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655357-9998-0249-B71E-13EDDC626388}"/>
              </a:ext>
            </a:extLst>
          </p:cNvPr>
          <p:cNvSpPr txBox="1"/>
          <p:nvPr/>
        </p:nvSpPr>
        <p:spPr>
          <a:xfrm>
            <a:off x="102422" y="6324838"/>
            <a:ext cx="210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https://jats4r.org/</a:t>
            </a:r>
          </a:p>
        </p:txBody>
      </p:sp>
    </p:spTree>
    <p:extLst>
      <p:ext uri="{BB962C8B-B14F-4D97-AF65-F5344CB8AC3E}">
        <p14:creationId xmlns:p14="http://schemas.microsoft.com/office/powerpoint/2010/main" val="2127914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E8CFF-EA5D-6243-B885-77F8E4382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Journal article publishing - online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CAB38F7-B1A4-744C-9B8C-4CDD211A3AD8}"/>
              </a:ext>
            </a:extLst>
          </p:cNvPr>
          <p:cNvSpPr/>
          <p:nvPr/>
        </p:nvSpPr>
        <p:spPr>
          <a:xfrm>
            <a:off x="912992" y="2486288"/>
            <a:ext cx="1771650" cy="12115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Peer review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B735786-B3E8-9B4F-938C-DA74DE2E6F2A}"/>
              </a:ext>
            </a:extLst>
          </p:cNvPr>
          <p:cNvSpPr/>
          <p:nvPr/>
        </p:nvSpPr>
        <p:spPr>
          <a:xfrm>
            <a:off x="4939819" y="2497718"/>
            <a:ext cx="1771650" cy="12115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Conversion and author proofing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C5F757A-17FA-5243-83C4-2CE417E96B3C}"/>
              </a:ext>
            </a:extLst>
          </p:cNvPr>
          <p:cNvSpPr/>
          <p:nvPr/>
        </p:nvSpPr>
        <p:spPr>
          <a:xfrm>
            <a:off x="8606790" y="2486288"/>
            <a:ext cx="1771650" cy="12115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Publication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02C399-1880-D74C-B92D-BF7834408E68}"/>
              </a:ext>
            </a:extLst>
          </p:cNvPr>
          <p:cNvSpPr txBox="1"/>
          <p:nvPr/>
        </p:nvSpPr>
        <p:spPr>
          <a:xfrm>
            <a:off x="912992" y="3970402"/>
            <a:ext cx="23545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Editorial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Author submits manuscript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Editor and reviewers Publisher arranges peer review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6E03BA-F285-AD4C-B985-AD0654E7F945}"/>
              </a:ext>
            </a:extLst>
          </p:cNvPr>
          <p:cNvSpPr txBox="1"/>
          <p:nvPr/>
        </p:nvSpPr>
        <p:spPr>
          <a:xfrm>
            <a:off x="4939819" y="3970402"/>
            <a:ext cx="2677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Production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Copy editing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Conversion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Quality Control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610C65-28D7-6345-8A36-2BF33C92A787}"/>
              </a:ext>
            </a:extLst>
          </p:cNvPr>
          <p:cNvSpPr txBox="1"/>
          <p:nvPr/>
        </p:nvSpPr>
        <p:spPr>
          <a:xfrm>
            <a:off x="8606790" y="3970402"/>
            <a:ext cx="30812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Online host and Indexing and archiving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Article made available via journal website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Metadata and full text sent elsewhere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3B40975-735A-7B4B-A55F-37EB9C9795D4}"/>
              </a:ext>
            </a:extLst>
          </p:cNvPr>
          <p:cNvCxnSpPr/>
          <p:nvPr/>
        </p:nvCxnSpPr>
        <p:spPr>
          <a:xfrm>
            <a:off x="3074670" y="3023498"/>
            <a:ext cx="144018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FECDE18-A91A-584F-BB42-564715DC8DC6}"/>
              </a:ext>
            </a:extLst>
          </p:cNvPr>
          <p:cNvCxnSpPr/>
          <p:nvPr/>
        </p:nvCxnSpPr>
        <p:spPr>
          <a:xfrm>
            <a:off x="7041832" y="3004448"/>
            <a:ext cx="144018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AF38FBC-7A67-1C49-80D9-959FA766E5E1}"/>
              </a:ext>
            </a:extLst>
          </p:cNvPr>
          <p:cNvSpPr txBox="1"/>
          <p:nvPr/>
        </p:nvSpPr>
        <p:spPr>
          <a:xfrm>
            <a:off x="3074670" y="2351986"/>
            <a:ext cx="144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Accepted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09F75C-C495-5442-909F-1E375BC21C3B}"/>
              </a:ext>
            </a:extLst>
          </p:cNvPr>
          <p:cNvSpPr txBox="1"/>
          <p:nvPr/>
        </p:nvSpPr>
        <p:spPr>
          <a:xfrm>
            <a:off x="7104221" y="2351986"/>
            <a:ext cx="144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Published</a:t>
            </a:r>
          </a:p>
        </p:txBody>
      </p:sp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CF2C7F2B-C084-CE4C-A754-741B5E434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6382" y="5932170"/>
            <a:ext cx="1236223" cy="762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7C3D119-0B24-F540-9303-9E9932659D7E}"/>
              </a:ext>
            </a:extLst>
          </p:cNvPr>
          <p:cNvSpPr txBox="1"/>
          <p:nvPr/>
        </p:nvSpPr>
        <p:spPr>
          <a:xfrm>
            <a:off x="102422" y="6324838"/>
            <a:ext cx="210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https://jats4r.org/</a:t>
            </a:r>
          </a:p>
        </p:txBody>
      </p:sp>
    </p:spTree>
    <p:extLst>
      <p:ext uri="{BB962C8B-B14F-4D97-AF65-F5344CB8AC3E}">
        <p14:creationId xmlns:p14="http://schemas.microsoft.com/office/powerpoint/2010/main" val="371885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404C1-08CA-F14A-B19A-74FA5B3B0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30524-D9E6-564C-B164-587877FA5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1828799" cy="3416300"/>
          </a:xfrm>
        </p:spPr>
        <p:txBody>
          <a:bodyPr/>
          <a:lstStyle/>
          <a:p>
            <a:r>
              <a:rPr lang="en-US" dirty="0"/>
              <a:t>Typesetting – PDF and Full text version online</a:t>
            </a:r>
          </a:p>
          <a:p>
            <a:r>
              <a:rPr lang="en-US" dirty="0"/>
              <a:t>XML can drive both these processes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D21DC139-8328-5D4B-80DC-08A7C0E29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6382" y="5932170"/>
            <a:ext cx="1236223" cy="76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25418F-43D3-B246-A493-B4DC651DC109}"/>
              </a:ext>
            </a:extLst>
          </p:cNvPr>
          <p:cNvSpPr txBox="1"/>
          <p:nvPr/>
        </p:nvSpPr>
        <p:spPr>
          <a:xfrm>
            <a:off x="102422" y="6324838"/>
            <a:ext cx="210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https://jats4r.org/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14B127-49A8-D64C-ABF8-B303972B4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3540" y="762000"/>
            <a:ext cx="3898596" cy="5257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4F1815-6B28-194B-9F9A-ECD1F4AEFD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999" y="1779412"/>
            <a:ext cx="3888971" cy="491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15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32028-7E35-6148-810E-4D9FF9397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XML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BEC37E-A706-1E47-BF96-7B653D643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275114"/>
            <a:ext cx="4755988" cy="397328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/>
              <a:t>Extensible </a:t>
            </a:r>
            <a:r>
              <a:rPr lang="en-GB" b="1" dirty="0" err="1"/>
              <a:t>Markup</a:t>
            </a:r>
            <a:r>
              <a:rPr lang="en-GB" b="1" dirty="0"/>
              <a:t> Language</a:t>
            </a:r>
          </a:p>
          <a:p>
            <a:r>
              <a:rPr lang="en-GB" dirty="0"/>
              <a:t>Defines a set of rules for encoding documents in a format that is both human-readable and machine-readable</a:t>
            </a:r>
          </a:p>
          <a:p>
            <a:r>
              <a:rPr lang="en-GB" dirty="0"/>
              <a:t>Provides a standard method to</a:t>
            </a:r>
          </a:p>
          <a:p>
            <a:pPr lvl="1"/>
            <a:r>
              <a:rPr lang="en-GB" dirty="0"/>
              <a:t>access information</a:t>
            </a:r>
          </a:p>
          <a:p>
            <a:pPr lvl="1"/>
            <a:r>
              <a:rPr lang="en-GB" dirty="0"/>
              <a:t>making it easier for applications and devices of all kinds to</a:t>
            </a:r>
          </a:p>
          <a:p>
            <a:pPr lvl="2"/>
            <a:r>
              <a:rPr lang="en-GB" dirty="0"/>
              <a:t>Use</a:t>
            </a:r>
          </a:p>
          <a:p>
            <a:pPr lvl="2"/>
            <a:r>
              <a:rPr lang="en-GB" dirty="0"/>
              <a:t>Store</a:t>
            </a:r>
          </a:p>
          <a:p>
            <a:pPr lvl="2"/>
            <a:r>
              <a:rPr lang="en-GB" dirty="0"/>
              <a:t>Transmit</a:t>
            </a:r>
          </a:p>
          <a:p>
            <a:pPr lvl="2"/>
            <a:r>
              <a:rPr lang="en-GB" dirty="0"/>
              <a:t>Display</a:t>
            </a:r>
            <a:endParaRPr lang="en-US" dirty="0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07E91D4C-CA1F-3D48-899C-873F53228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6382" y="5932170"/>
            <a:ext cx="1236223" cy="76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7A97F4-37EC-5D49-AC96-1B015AF7F1AB}"/>
              </a:ext>
            </a:extLst>
          </p:cNvPr>
          <p:cNvSpPr txBox="1"/>
          <p:nvPr/>
        </p:nvSpPr>
        <p:spPr>
          <a:xfrm>
            <a:off x="102422" y="6324838"/>
            <a:ext cx="210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https://jats4r.org/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0EB1F6-7BB8-7143-A5CA-596B447A8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942" y="1454618"/>
            <a:ext cx="6414383" cy="417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725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97CDD-B912-854F-8424-DDB5CD0A5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C89DD-B632-4646-B4EA-52781797A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3623875" cy="3416300"/>
          </a:xfrm>
        </p:spPr>
        <p:txBody>
          <a:bodyPr/>
          <a:lstStyle/>
          <a:p>
            <a:r>
              <a:rPr lang="en-US" dirty="0"/>
              <a:t>Document type definition (DTD)</a:t>
            </a:r>
          </a:p>
          <a:p>
            <a:pPr lvl="1"/>
            <a:r>
              <a:rPr lang="en-US" dirty="0"/>
              <a:t>Set of rules and tags</a:t>
            </a:r>
          </a:p>
          <a:p>
            <a:r>
              <a:rPr lang="en-US" dirty="0"/>
              <a:t>Industry standard for publishing journal articles</a:t>
            </a:r>
          </a:p>
          <a:p>
            <a:r>
              <a:rPr lang="en-US" dirty="0"/>
              <a:t>ANSI/NISO Standard</a:t>
            </a:r>
          </a:p>
          <a:p>
            <a:r>
              <a:rPr lang="en-US" dirty="0"/>
              <a:t>Must support all publishers so needs to be “lose”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35ADDFA-A528-2142-BFB4-23A152F8F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6382" y="5932170"/>
            <a:ext cx="1236223" cy="76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651BE3-91AE-5C43-AAE5-C2AC6746A037}"/>
              </a:ext>
            </a:extLst>
          </p:cNvPr>
          <p:cNvSpPr txBox="1"/>
          <p:nvPr/>
        </p:nvSpPr>
        <p:spPr>
          <a:xfrm>
            <a:off x="102422" y="6324838"/>
            <a:ext cx="210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https://jats4r.org/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4FBFAC-145E-5346-9476-376606905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014" y="2449286"/>
            <a:ext cx="7423900" cy="273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49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6A859-BD99-F442-82CB-FB18E16D7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JATS4R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4303AB-FAF2-BF46-B9B3-B668C7F112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7248" y="2035629"/>
            <a:ext cx="6297245" cy="3799114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FB97872-D9DA-F449-ACA9-47106FF59096}"/>
              </a:ext>
            </a:extLst>
          </p:cNvPr>
          <p:cNvSpPr txBox="1">
            <a:spLocks/>
          </p:cNvSpPr>
          <p:nvPr/>
        </p:nvSpPr>
        <p:spPr>
          <a:xfrm>
            <a:off x="1154954" y="2603500"/>
            <a:ext cx="3623875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NISO Recommended Practice</a:t>
            </a:r>
          </a:p>
          <a:p>
            <a:r>
              <a:rPr lang="en-US" dirty="0"/>
              <a:t>Builds on JATS – tighter guidance on how to tag</a:t>
            </a:r>
          </a:p>
          <a:p>
            <a:endParaRPr lang="en-US" dirty="0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4992FAE8-32D0-5147-9766-A8CA69C41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6382" y="5932170"/>
            <a:ext cx="1236223" cy="762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31E060-4EBA-A846-A94B-B8724B0D84ED}"/>
              </a:ext>
            </a:extLst>
          </p:cNvPr>
          <p:cNvSpPr txBox="1"/>
          <p:nvPr/>
        </p:nvSpPr>
        <p:spPr>
          <a:xfrm>
            <a:off x="102422" y="6324838"/>
            <a:ext cx="210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https://jats4r.org/</a:t>
            </a:r>
          </a:p>
        </p:txBody>
      </p:sp>
    </p:spTree>
    <p:extLst>
      <p:ext uri="{BB962C8B-B14F-4D97-AF65-F5344CB8AC3E}">
        <p14:creationId xmlns:p14="http://schemas.microsoft.com/office/powerpoint/2010/main" val="2395936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EAC22-9DD5-E942-A2A8-B457C60DF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contributes to JATS4R?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0D2D0-7E48-7C4F-803B-745DE24F33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b="1" dirty="0"/>
              <a:t>Steering Committee</a:t>
            </a:r>
          </a:p>
          <a:p>
            <a:pPr marL="0" indent="0">
              <a:buNone/>
            </a:pPr>
            <a:endParaRPr lang="en-US" sz="2100" b="1" dirty="0"/>
          </a:p>
          <a:p>
            <a:pPr marL="0" indent="0">
              <a:buNone/>
            </a:pPr>
            <a:endParaRPr lang="en-US" dirty="0"/>
          </a:p>
          <a:p>
            <a:r>
              <a:rPr lang="en-US" sz="1600" dirty="0"/>
              <a:t>Melissa Harrison (</a:t>
            </a:r>
            <a:r>
              <a:rPr lang="en-US" sz="1600" dirty="0" err="1"/>
              <a:t>eLife</a:t>
            </a:r>
            <a:r>
              <a:rPr lang="en-US" sz="1600" dirty="0"/>
              <a:t>); Jeff Beck (NCBI); </a:t>
            </a:r>
            <a:r>
              <a:rPr lang="en-GB" sz="1600" dirty="0"/>
              <a:t>Aradhana Mistry (BMJ); Stephen </a:t>
            </a:r>
            <a:r>
              <a:rPr lang="en-GB" sz="1600" dirty="0" err="1"/>
              <a:t>Laverick</a:t>
            </a:r>
            <a:r>
              <a:rPr lang="en-GB" sz="1600" dirty="0"/>
              <a:t> (Green Fifteen Publishing Consultancy); Kevin Lawson (</a:t>
            </a:r>
            <a:r>
              <a:rPr lang="en-GB" sz="1600" dirty="0" err="1"/>
              <a:t>KnowledgeWorks</a:t>
            </a:r>
            <a:r>
              <a:rPr lang="en-GB" sz="1600" dirty="0"/>
              <a:t> Global Ltd); Nick Nunes  (</a:t>
            </a:r>
            <a:r>
              <a:rPr lang="en-GB" sz="1600" dirty="0" err="1"/>
              <a:t>HighWire</a:t>
            </a:r>
            <a:r>
              <a:rPr lang="en-GB" sz="1600" dirty="0"/>
              <a:t> Press)</a:t>
            </a:r>
            <a:endParaRPr lang="en-US" sz="16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100" b="1" dirty="0"/>
              <a:t>Examples of subgroup organization contributions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CD5484-1C7E-844F-B1E6-296150F39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377" y="3116825"/>
            <a:ext cx="1445744" cy="5679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535DAD-6261-9144-8E87-94057C2CB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2212" y="3116825"/>
            <a:ext cx="1625571" cy="5385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AC3F2C-D693-5440-9BA3-E22BD9B5BF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2704" y="3042634"/>
            <a:ext cx="1390559" cy="6997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A3B0CF-FB51-D84A-8172-73659F270E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2740" y="3164654"/>
            <a:ext cx="2124820" cy="455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ED822E-5B59-0743-A7C9-81E203B6D9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1117" y="3116825"/>
            <a:ext cx="1473588" cy="488901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E90172C-D452-BF41-842A-78BC2FBB4D6A}"/>
              </a:ext>
            </a:extLst>
          </p:cNvPr>
          <p:cNvGrpSpPr/>
          <p:nvPr/>
        </p:nvGrpSpPr>
        <p:grpSpPr>
          <a:xfrm>
            <a:off x="1154954" y="5639636"/>
            <a:ext cx="10235001" cy="894786"/>
            <a:chOff x="1154954" y="5639636"/>
            <a:chExt cx="10235001" cy="89478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68F758A-B103-9E4F-801D-A72530CCE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54954" y="5968008"/>
              <a:ext cx="1383827" cy="467426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EECC18E-F850-A142-AE49-EBE8D76B0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80920" y="5978894"/>
              <a:ext cx="2252518" cy="52836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4FDC3EE-B836-9847-875F-2735256C8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75577" y="5951733"/>
              <a:ext cx="1589542" cy="58268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9F42A03-FB9D-2547-8436-8C91C8407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586408" y="5639636"/>
              <a:ext cx="888742" cy="84529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144603E-7771-0340-AA8C-B9DA4C977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937219" y="5917700"/>
              <a:ext cx="2452736" cy="56722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9F33CC1-5295-9D44-A56B-178AFAA285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7896" y="2966817"/>
            <a:ext cx="687931" cy="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763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10146-E0DD-A748-BC25-3B34C84F1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point of JATS4R?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14D6F1-350C-C142-A94E-5E5FBCE40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6371" y="2603500"/>
            <a:ext cx="3634242" cy="3416300"/>
          </a:xfrm>
        </p:spPr>
        <p:txBody>
          <a:bodyPr/>
          <a:lstStyle/>
          <a:p>
            <a:r>
              <a:rPr lang="en-GB" dirty="0"/>
              <a:t>Six most time consuming task for data scientists</a:t>
            </a:r>
          </a:p>
          <a:p>
            <a:r>
              <a:rPr lang="en-US" dirty="0"/>
              <a:t>60% cleaning and organizing</a:t>
            </a:r>
          </a:p>
          <a:p>
            <a:r>
              <a:rPr lang="en-US" dirty="0"/>
              <a:t>19% collecting the data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59AAF49-63BA-A54D-B021-820F1A2221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0791591"/>
              </p:ext>
            </p:extLst>
          </p:nvPr>
        </p:nvGraphicFramePr>
        <p:xfrm>
          <a:off x="283029" y="2405743"/>
          <a:ext cx="5799986" cy="3907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CB24A49-5B98-AC49-BE22-9B2BEF5F533E}"/>
              </a:ext>
            </a:extLst>
          </p:cNvPr>
          <p:cNvSpPr txBox="1"/>
          <p:nvPr/>
        </p:nvSpPr>
        <p:spPr>
          <a:xfrm>
            <a:off x="283029" y="5584371"/>
            <a:ext cx="57999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https://</a:t>
            </a:r>
            <a:r>
              <a:rPr lang="en-US" sz="1000" dirty="0" err="1"/>
              <a:t>analyticsindiamag.com</a:t>
            </a:r>
            <a:r>
              <a:rPr lang="en-US" sz="1000" dirty="0"/>
              <a:t>/6-tasks-data-scientists-spend-the-most-time-doing/</a:t>
            </a:r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785D9FF3-BE99-D84D-8E73-DA77810D6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6382" y="5932170"/>
            <a:ext cx="1236223" cy="762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6BA1F9-9147-6A4F-81CB-021A2F4EF4F1}"/>
              </a:ext>
            </a:extLst>
          </p:cNvPr>
          <p:cNvSpPr txBox="1"/>
          <p:nvPr/>
        </p:nvSpPr>
        <p:spPr>
          <a:xfrm>
            <a:off x="102422" y="6324838"/>
            <a:ext cx="210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https://jats4r.org/</a:t>
            </a:r>
          </a:p>
        </p:txBody>
      </p:sp>
    </p:spTree>
    <p:extLst>
      <p:ext uri="{BB962C8B-B14F-4D97-AF65-F5344CB8AC3E}">
        <p14:creationId xmlns:p14="http://schemas.microsoft.com/office/powerpoint/2010/main" val="159520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86E3A-7958-2145-82CA-59596FE2C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this matter?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B883C-B95D-E94A-95D0-E32810F2DC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don’t want your journal to live in a vacuum</a:t>
            </a:r>
          </a:p>
          <a:p>
            <a:pPr lvl="1"/>
            <a:r>
              <a:rPr lang="en-US" dirty="0"/>
              <a:t>Discovery</a:t>
            </a:r>
          </a:p>
          <a:p>
            <a:pPr lvl="1"/>
            <a:r>
              <a:rPr lang="en-US" dirty="0"/>
              <a:t>Meta analysis of content</a:t>
            </a:r>
          </a:p>
          <a:p>
            <a:pPr lvl="1"/>
            <a:r>
              <a:rPr lang="en-US" dirty="0"/>
              <a:t>Open science initiatives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AED109E8-3960-A640-8556-D071D3D2E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6382" y="5932170"/>
            <a:ext cx="1236223" cy="76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9BABFA-43CB-A84F-B0EA-894A12602C2B}"/>
              </a:ext>
            </a:extLst>
          </p:cNvPr>
          <p:cNvSpPr txBox="1"/>
          <p:nvPr/>
        </p:nvSpPr>
        <p:spPr>
          <a:xfrm>
            <a:off x="102422" y="6324838"/>
            <a:ext cx="210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https://jats4r.org/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E0DBE0-18C3-B940-ADC7-6020866BD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B801E8-5D22-BF40-B883-3288A8AC2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2028" y="2441188"/>
            <a:ext cx="3904343" cy="31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306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25972</TotalTime>
  <Words>340</Words>
  <Application>Microsoft Macintosh PowerPoint</Application>
  <PresentationFormat>Widescreen</PresentationFormat>
  <Paragraphs>71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Wingdings 3</vt:lpstr>
      <vt:lpstr>Ion Boardroom</vt:lpstr>
      <vt:lpstr>Applying the industry standard</vt:lpstr>
      <vt:lpstr>Journal article publishing - online</vt:lpstr>
      <vt:lpstr>Production process</vt:lpstr>
      <vt:lpstr>XML</vt:lpstr>
      <vt:lpstr>JATS</vt:lpstr>
      <vt:lpstr>JATS4R</vt:lpstr>
      <vt:lpstr>Who contributes to JATS4R?</vt:lpstr>
      <vt:lpstr>What’s the point of JATS4R?</vt:lpstr>
      <vt:lpstr>Why does this matter?</vt:lpstr>
      <vt:lpstr>Thank you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standardly apply the industry standard</dc:title>
  <dc:creator>Microsoft Office User</dc:creator>
  <cp:lastModifiedBy>Microsoft Office User</cp:lastModifiedBy>
  <cp:revision>22</cp:revision>
  <dcterms:created xsi:type="dcterms:W3CDTF">2021-07-13T15:14:26Z</dcterms:created>
  <dcterms:modified xsi:type="dcterms:W3CDTF">2021-08-11T16:58:06Z</dcterms:modified>
</cp:coreProperties>
</file>